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64" r:id="rId36"/>
    <p:sldId id="416" r:id="rId37"/>
    <p:sldId id="400" r:id="rId38"/>
    <p:sldId id="399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Source Control Systems" id="{3A1ED36B-600C-4292-A48B-8225656FA786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Git" id="{309D7D29-BCF8-4B4D-8CE4-B189180724A7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</p14:sldIdLst>
        </p14:section>
        <p14:section name="GitHub" id="{C0643383-0980-4EF5-A323-9D924461591C}">
          <p14:sldIdLst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3986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574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36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7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14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37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.png"/><Relationship Id="rId7" Type="http://schemas.openxmlformats.org/officeDocument/2006/relationships/slide" Target="slide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0.png"/><Relationship Id="rId5" Type="http://schemas.openxmlformats.org/officeDocument/2006/relationships/image" Target="../media/image11.png"/><Relationship Id="rId10" Type="http://schemas.openxmlformats.org/officeDocument/2006/relationships/slide" Target="slide26.xml"/><Relationship Id="rId4" Type="http://schemas.openxmlformats.org/officeDocument/2006/relationships/slide" Target="slide4.xm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3.jpe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telenor.b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788071"/>
          </a:xfrm>
        </p:spPr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54117"/>
            <a:ext cx="7910298" cy="803801"/>
          </a:xfrm>
        </p:spPr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6" name="Picture 6" descr="http://gregrickaby.com/wp-content/uploads/2012/03/github-logo.png">
            <a:extLst>
              <a:ext uri="{FF2B5EF4-FFF2-40B4-BE49-F238E27FC236}">
                <a16:creationId xmlns:a16="http://schemas.microsoft.com/office/drawing/2014/main" id="{5A995656-5669-4310-9C54-42D8144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806" y="4826888"/>
            <a:ext cx="3382426" cy="1341307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Резултат с изображение за git logo">
            <a:extLst>
              <a:ext uri="{FF2B5EF4-FFF2-40B4-BE49-F238E27FC236}">
                <a16:creationId xmlns:a16="http://schemas.microsoft.com/office/drawing/2014/main" id="{63DBD3C2-174C-4964-B6DA-565811778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518" y="3130560"/>
            <a:ext cx="2665265" cy="1332633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Clone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30" name="Arrow: Curved Right 29"/>
          <p:cNvSpPr/>
          <p:nvPr/>
        </p:nvSpPr>
        <p:spPr>
          <a:xfrm>
            <a:off x="3393442" y="1828800"/>
            <a:ext cx="1371600" cy="3648440"/>
          </a:xfrm>
          <a:prstGeom prst="curved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Clone</a:t>
            </a:r>
            <a:endParaRPr lang="en-GB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Download 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local copy </a:t>
            </a:r>
            <a:r>
              <a:rPr lang="en-US" sz="3600" dirty="0"/>
              <a:t>of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3.33333E-6 L 0.0478 0.004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1.48148E-6 L 0.05379 -0.0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>
            <a:spLocks noChangeAspect="1"/>
          </p:cNvSpPr>
          <p:nvPr/>
        </p:nvSpPr>
        <p:spPr>
          <a:xfrm>
            <a:off x="3660236" y="3499257"/>
            <a:ext cx="4989416" cy="3025745"/>
          </a:xfrm>
          <a:prstGeom prst="clou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Commit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4103" y="4688860"/>
            <a:ext cx="135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Commit</a:t>
            </a:r>
            <a:endParaRPr lang="en-GB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  <p:sp>
        <p:nvSpPr>
          <p:cNvPr id="8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Store a set of changed files in the local repository</a:t>
            </a:r>
            <a:endParaRPr lang="en-US" dirty="0"/>
          </a:p>
        </p:txBody>
      </p:sp>
      <p:sp>
        <p:nvSpPr>
          <p:cNvPr id="3" name="Arrow: Curved Right 2"/>
          <p:cNvSpPr/>
          <p:nvPr/>
        </p:nvSpPr>
        <p:spPr>
          <a:xfrm>
            <a:off x="4067838" y="4404053"/>
            <a:ext cx="731520" cy="1216152"/>
          </a:xfrm>
          <a:prstGeom prst="curved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Arrow: Curved Left 4"/>
          <p:cNvSpPr/>
          <p:nvPr/>
        </p:nvSpPr>
        <p:spPr>
          <a:xfrm>
            <a:off x="7496492" y="4404053"/>
            <a:ext cx="731520" cy="1216152"/>
          </a:xfrm>
          <a:prstGeom prst="curvedLef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Sync</a:t>
            </a:r>
            <a:endParaRPr lang="en-GB" dirty="0"/>
          </a:p>
        </p:txBody>
      </p:sp>
      <p:sp>
        <p:nvSpPr>
          <p:cNvPr id="7" name="Arrow: Curved Right 6"/>
          <p:cNvSpPr/>
          <p:nvPr/>
        </p:nvSpPr>
        <p:spPr>
          <a:xfrm>
            <a:off x="4513877" y="1783935"/>
            <a:ext cx="1419000" cy="3804029"/>
          </a:xfrm>
          <a:prstGeom prst="curv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8" name="Arrow: Curved Left 7"/>
          <p:cNvSpPr/>
          <p:nvPr/>
        </p:nvSpPr>
        <p:spPr>
          <a:xfrm rot="10800000" flipH="1">
            <a:off x="8677275" y="1517934"/>
            <a:ext cx="1475402" cy="3804029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5212" y="3419249"/>
            <a:ext cx="1752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Push</a:t>
            </a:r>
            <a:endParaRPr lang="en-GB" sz="2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49" y="4323600"/>
            <a:ext cx="1620000" cy="16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9541" y="368777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Conflict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05" y="4324075"/>
            <a:ext cx="847725" cy="1044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22" y="273018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24" y="1208481"/>
            <a:ext cx="1309800" cy="1309800"/>
          </a:xfrm>
          <a:prstGeom prst="rect">
            <a:avLst/>
          </a:prstGeom>
        </p:spPr>
      </p:pic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885929" cy="557035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Pull</a:t>
            </a:r>
          </a:p>
          <a:p>
            <a:pPr lvl="1"/>
            <a:r>
              <a:rPr lang="en-US" dirty="0"/>
              <a:t>Take &amp; merge the changes from the remote repository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</a:p>
          <a:p>
            <a:pPr lvl="1"/>
            <a:r>
              <a:rPr lang="en-US" dirty="0"/>
              <a:t>Send local changes to the remote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8589" y="242816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297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1" grpId="0"/>
      <p:bldP spid="21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Branch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rrow: Right 10"/>
          <p:cNvSpPr/>
          <p:nvPr/>
        </p:nvSpPr>
        <p:spPr>
          <a:xfrm>
            <a:off x="6007428" y="3733800"/>
            <a:ext cx="3973183" cy="37080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2" name="Arrow: Right 11"/>
          <p:cNvSpPr/>
          <p:nvPr/>
        </p:nvSpPr>
        <p:spPr>
          <a:xfrm>
            <a:off x="6246812" y="4731132"/>
            <a:ext cx="2971800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 rot="3096053">
            <a:off x="5580000" y="4506001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0053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/>
          <p:cNvSpPr/>
          <p:nvPr/>
        </p:nvSpPr>
        <p:spPr>
          <a:xfrm>
            <a:off x="5135864" y="3409939"/>
            <a:ext cx="980305" cy="863909"/>
          </a:xfrm>
          <a:prstGeom prst="irregularSeal2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5077828" y="2840581"/>
            <a:ext cx="1038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Conflict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Merge Branches</a:t>
            </a:r>
            <a:endParaRPr lang="en-GB" dirty="0"/>
          </a:p>
        </p:txBody>
      </p:sp>
      <p:sp>
        <p:nvSpPr>
          <p:cNvPr id="12" name="Arrow: Right 11"/>
          <p:cNvSpPr/>
          <p:nvPr/>
        </p:nvSpPr>
        <p:spPr>
          <a:xfrm>
            <a:off x="5957370" y="3733800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1745676" y="4777200"/>
            <a:ext cx="2819400" cy="2286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7" name="Arrow: Right 16"/>
          <p:cNvSpPr/>
          <p:nvPr/>
        </p:nvSpPr>
        <p:spPr>
          <a:xfrm rot="19126112">
            <a:off x="4344491" y="4352152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rrow: Right 1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915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3" grpId="0" animBg="1"/>
      <p:bldP spid="17" grpId="0" animBg="1"/>
      <p:bldP spid="2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Е</a:t>
            </a:r>
            <a:r>
              <a:rPr lang="en-US"/>
              <a:t>xample:</a:t>
            </a:r>
            <a:r>
              <a:rPr lang="bg-BG"/>
              <a:t> </a:t>
            </a:r>
            <a:r>
              <a:rPr lang="en-US"/>
              <a:t>Branches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828800"/>
            <a:ext cx="1542553" cy="137160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239914" y="3276600"/>
            <a:ext cx="2501698" cy="34834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817812" y="3254141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4584030"/>
            <a:ext cx="1288165" cy="1145404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8483974" y="3221255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3" name="Arrow: Right 12"/>
          <p:cNvSpPr/>
          <p:nvPr/>
        </p:nvSpPr>
        <p:spPr>
          <a:xfrm rot="19126112">
            <a:off x="6871095" y="3839607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935216" y="3221255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Arrow: Right 14"/>
          <p:cNvSpPr/>
          <p:nvPr/>
        </p:nvSpPr>
        <p:spPr>
          <a:xfrm>
            <a:off x="3358894" y="3276600"/>
            <a:ext cx="1434281" cy="35818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68" y="3962255"/>
            <a:ext cx="941940" cy="838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4" y="1299170"/>
            <a:ext cx="941940" cy="838345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3677951" y="4267200"/>
            <a:ext cx="1890536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 rot="3096053">
            <a:off x="3011139" y="4042069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Arrow: Right 19"/>
          <p:cNvSpPr/>
          <p:nvPr/>
        </p:nvSpPr>
        <p:spPr>
          <a:xfrm>
            <a:off x="6147990" y="3276600"/>
            <a:ext cx="1542088" cy="39136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7" y="3090224"/>
            <a:ext cx="1039370" cy="632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06" y="2398462"/>
            <a:ext cx="1039370" cy="632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6" y="3659290"/>
            <a:ext cx="941940" cy="838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91" y="3781987"/>
            <a:ext cx="1039370" cy="63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48" y="4743362"/>
            <a:ext cx="1031998" cy="7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bash </a:t>
            </a:r>
            <a:r>
              <a:rPr lang="en-US" dirty="0"/>
              <a:t>– command line interface for Git</a:t>
            </a:r>
          </a:p>
          <a:p>
            <a:r>
              <a:rPr lang="en-US" dirty="0"/>
              <a:t>Runs on Linux, Mac OS and Windows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msysGit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64764" y="1600201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4280683" y="54062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0B7D3C56-147F-47C9-AFED-9EC10D5B41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5221728"/>
                  </p:ext>
                </p:extLst>
              </p:nvPr>
            </p:nvGraphicFramePr>
            <p:xfrm>
              <a:off x="1141412" y="1295400"/>
              <a:ext cx="3961368" cy="2228850"/>
            </p:xfrm>
            <a:graphic>
              <a:graphicData uri="http://schemas.microsoft.com/office/powerpoint/2016/slidezoom">
                <pslz:sldZm>
                  <pslz:sldZmObj sldId="467" cId="3406055616">
                    <pslz:zmPr id="{C5479DB8-17BF-4575-9A02-F5B3F7C9554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7D3C56-147F-47C9-AFED-9EC10D5B4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1412" y="12954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359FFA27-BCCE-408E-BAF9-12D2A861B2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6946645"/>
                  </p:ext>
                </p:extLst>
              </p:nvPr>
            </p:nvGraphicFramePr>
            <p:xfrm>
              <a:off x="7008812" y="1295400"/>
              <a:ext cx="3961368" cy="2228850"/>
            </p:xfrm>
            <a:graphic>
              <a:graphicData uri="http://schemas.microsoft.com/office/powerpoint/2016/slidezoom">
                <pslz:sldZm>
                  <pslz:sldZmObj sldId="479" cId="2740979414">
                    <pslz:zmPr id="{AAEE49BD-BA25-42AF-810D-C730FFEF28A3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9FFA27-BCCE-408E-BAF9-12D2A861B2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08812" y="12954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28FD7D59-25B6-4A98-AD32-87CD6C8982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461220"/>
                  </p:ext>
                </p:extLst>
              </p:nvPr>
            </p:nvGraphicFramePr>
            <p:xfrm>
              <a:off x="4037012" y="4038600"/>
              <a:ext cx="3961368" cy="2228850"/>
            </p:xfrm>
            <a:graphic>
              <a:graphicData uri="http://schemas.microsoft.com/office/powerpoint/2016/slidezoom">
                <pslz:sldZm>
                  <pslz:sldZmObj sldId="489" cId="2127303374">
                    <pslz:zmPr id="{0FFCBF54-4801-4FA0-818B-DFA521814AB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8FD7D59-25B6-4A98-AD32-87CD6C8982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7012" y="40386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78781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stCxn id="11" idx="3"/>
          </p:cNvCxnSpPr>
          <p:nvPr/>
        </p:nvCxnSpPr>
        <p:spPr>
          <a:xfrm flipH="1" flipV="1">
            <a:off x="8893733" y="777494"/>
            <a:ext cx="561099" cy="3046422"/>
          </a:xfrm>
          <a:prstGeom prst="curvedConnector3">
            <a:avLst>
              <a:gd name="adj1" fmla="val -13852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15322" y="1351143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  <a:endParaRPr lang="en-GB" sz="2800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7.40741E-7 L 0.27546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</a:rPr>
              <a:t>msysGit</a:t>
            </a:r>
            <a:r>
              <a:rPr lang="en-US" dirty="0">
                <a:effectLst/>
              </a:rPr>
              <a:t> </a:t>
            </a:r>
            <a:r>
              <a:rPr lang="en-US" dirty="0"/>
              <a:t>installation on Windows</a:t>
            </a:r>
          </a:p>
          <a:p>
            <a:pPr lvl="1"/>
            <a:r>
              <a:rPr lang="en-US" dirty="0"/>
              <a:t>Download Git for Windows: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2"/>
            <a:r>
              <a:rPr lang="en-US" dirty="0"/>
              <a:t>“Next, Next, Next” does the installation</a:t>
            </a:r>
          </a:p>
          <a:p>
            <a:pPr lvl="1"/>
            <a:r>
              <a:rPr lang="en-US" dirty="0"/>
              <a:t>Options to select (they should be selected by default)</a:t>
            </a:r>
          </a:p>
          <a:p>
            <a:pPr lvl="2"/>
            <a:r>
              <a:rPr lang="en-US" dirty="0"/>
              <a:t>“Use Git Bash only”</a:t>
            </a:r>
          </a:p>
          <a:p>
            <a:pPr lvl="2"/>
            <a:r>
              <a:rPr lang="en-US" dirty="0"/>
              <a:t>“Checkout Windows-style, commit Unix-style endings”</a:t>
            </a:r>
          </a:p>
          <a:p>
            <a:r>
              <a:rPr lang="en-US" dirty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867400"/>
            <a:ext cx="5791200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apt-get install git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Cloning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b="1" noProof="1">
                <a:cs typeface="Consolas" panose="020B0609020204030204" pitchFamily="49" charset="0"/>
              </a:rPr>
              <a:t>("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b="1" dirty="0">
                <a:cs typeface="Consolas" panose="020B0609020204030204" pitchFamily="49" charset="0"/>
              </a:rPr>
              <a:t>adds everything)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remote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TortoiseGit</a:t>
            </a:r>
            <a:r>
              <a:rPr lang="en-US" dirty="0"/>
              <a:t>: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87263"/>
            <a:ext cx="6868169" cy="5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Wiki pages (documentation)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5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2233060" cy="22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at</a:t>
            </a:r>
            <a:br>
              <a:rPr lang="en-US" dirty="0"/>
            </a:br>
            <a:r>
              <a:rPr lang="en-US" dirty="0"/>
              <a:t>SoftUni?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68" y="2362200"/>
            <a:ext cx="5896732" cy="3863655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teams</a:t>
            </a:r>
            <a:r>
              <a:rPr lang="en-US" dirty="0"/>
              <a:t> of 5 students</a:t>
            </a:r>
          </a:p>
          <a:p>
            <a:r>
              <a:rPr lang="en-US" dirty="0"/>
              <a:t>Team lead: create a GitHub repository</a:t>
            </a:r>
          </a:p>
          <a:p>
            <a:r>
              <a:rPr lang="en-US" dirty="0"/>
              <a:t>All team members: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Make some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Commit all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Push the changes to the remote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In case of conflict: pull remote changes (fetch + merge)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Create a Conflict (in Teams)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09" y="2056997"/>
            <a:ext cx="2972203" cy="29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Play with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41" y="1441929"/>
            <a:ext cx="2702003" cy="27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31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14853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Git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Git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377743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52012" y="1881767"/>
            <a:ext cx="2108746" cy="2282193"/>
          </a:xfrm>
          <a:prstGeom prst="rect">
            <a:avLst/>
          </a:prstGeom>
        </p:spPr>
      </p:pic>
      <p:pic>
        <p:nvPicPr>
          <p:cNvPr id="9" name="Picture 2" descr="Резултат с изображение за git logo">
            <a:extLst>
              <a:ext uri="{FF2B5EF4-FFF2-40B4-BE49-F238E27FC236}">
                <a16:creationId xmlns:a16="http://schemas.microsoft.com/office/drawing/2014/main" id="{97F0436A-E5E8-437E-BDDF-47EC1EAB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8507944" y="4254964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gregrickaby.com/wp-content/uploads/2012/03/github-logo.png">
            <a:extLst>
              <a:ext uri="{FF2B5EF4-FFF2-40B4-BE49-F238E27FC236}">
                <a16:creationId xmlns:a16="http://schemas.microsoft.com/office/drawing/2014/main" id="{6D66F85A-040B-4FFE-AC7E-A73A7D26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9330624" y="5326986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</a:t>
            </a:r>
            <a:r>
              <a:rPr lang="en-US"/>
              <a:t>– Git and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673" y="4984703"/>
            <a:ext cx="10815551" cy="1568497"/>
          </a:xfrm>
        </p:spPr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83" y="467669"/>
            <a:ext cx="6758730" cy="52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software engineering 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Defines 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Keeps track of what is happening in the project</a:t>
            </a:r>
            <a:r>
              <a:rPr lang="bg-BG" dirty="0"/>
              <a:t> </a:t>
            </a:r>
            <a:r>
              <a:rPr lang="en-US" dirty="0"/>
              <a:t>over the time</a:t>
            </a:r>
            <a:endParaRPr lang="bg-BG" dirty="0"/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6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SCM</a:t>
            </a:r>
            <a:r>
              <a:rPr lang="bg-BG" dirty="0"/>
              <a:t> </a:t>
            </a:r>
            <a:r>
              <a:rPr lang="en-US" dirty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28041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complete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/>
              <a:t>(history)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Change Log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895719"/>
            <a:ext cx="6033875" cy="4407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31847">
            <a:off x="7542830" y="2621935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 rot="1304131">
            <a:off x="9670807" y="3653586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 rot="20531847">
            <a:off x="7701660" y="4850771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13201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Old versions are saved in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change log</a:t>
            </a:r>
          </a:p>
          <a:p>
            <a:pPr lvl="1"/>
            <a:r>
              <a:rPr lang="en-US"/>
              <a:t>Can be retrieved, examined and even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reverted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Log</a:t>
            </a:r>
            <a:r>
              <a:rPr lang="bg-BG"/>
              <a:t> </a:t>
            </a:r>
            <a:r>
              <a:rPr lang="en-US"/>
              <a:t>(2)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6816" y="5877580"/>
            <a:ext cx="343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version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3211" y="5877580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Bad version</a:t>
            </a:r>
          </a:p>
        </p:txBody>
      </p:sp>
      <p:sp>
        <p:nvSpPr>
          <p:cNvPr id="16" name="Arrow: Left 15"/>
          <p:cNvSpPr/>
          <p:nvPr/>
        </p:nvSpPr>
        <p:spPr>
          <a:xfrm>
            <a:off x="3826823" y="4246315"/>
            <a:ext cx="3976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b" anchorCtr="1"/>
          <a:lstStyle/>
          <a:p>
            <a:pPr algn="ctr"/>
            <a:r>
              <a:rPr lang="en-US" sz="3200" dirty="0"/>
              <a:t>Revert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23" y="2590800"/>
            <a:ext cx="1712183" cy="314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23" y="2616191"/>
            <a:ext cx="2953389" cy="31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Holds the project assets in a remote server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Repository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9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350</TotalTime>
  <Words>1159</Words>
  <Application>Microsoft Office PowerPoint</Application>
  <PresentationFormat>Custom</PresentationFormat>
  <Paragraphs>272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Wingdings 2</vt:lpstr>
      <vt:lpstr>SoftUni 16x9</vt:lpstr>
      <vt:lpstr>Git and GitHub</vt:lpstr>
      <vt:lpstr>Table of Contents</vt:lpstr>
      <vt:lpstr>Have a Question?</vt:lpstr>
      <vt:lpstr>Software Configuration Management</vt:lpstr>
      <vt:lpstr>Software Configuration Management (SCM)</vt:lpstr>
      <vt:lpstr>SCM and the Software Development Lifecycle</vt:lpstr>
      <vt:lpstr>Change Log</vt:lpstr>
      <vt:lpstr>Change Log (2)</vt:lpstr>
      <vt:lpstr>Vocabulary: Repository</vt:lpstr>
      <vt:lpstr>Vocabulary: Clone</vt:lpstr>
      <vt:lpstr>Vocabulary: Commit</vt:lpstr>
      <vt:lpstr>Vocabulary: Sync</vt:lpstr>
      <vt:lpstr>Vocabulary: Branch</vt:lpstr>
      <vt:lpstr>Vocabulary: Merge Branches</vt:lpstr>
      <vt:lpstr>Еxample: Branches</vt:lpstr>
      <vt:lpstr>Git</vt:lpstr>
      <vt:lpstr>What is Git?</vt:lpstr>
      <vt:lpstr>Using Git</vt:lpstr>
      <vt:lpstr>How It Works?</vt:lpstr>
      <vt:lpstr>How It Works?</vt:lpstr>
      <vt:lpstr>Installing Git</vt:lpstr>
      <vt:lpstr>Basic Git Commands</vt:lpstr>
      <vt:lpstr>Basic Git Commands (2)</vt:lpstr>
      <vt:lpstr>Using Git Commands: Example</vt:lpstr>
      <vt:lpstr>Using TortoiseGit: Example</vt:lpstr>
      <vt:lpstr>GitHub</vt:lpstr>
      <vt:lpstr>What is GitHub?</vt:lpstr>
      <vt:lpstr>Exercise: Create Your Own Profile at GitHub</vt:lpstr>
      <vt:lpstr>GitHub</vt:lpstr>
      <vt:lpstr>Exercises: Introduce Yourself</vt:lpstr>
      <vt:lpstr>Acquaintance with Your Colleagues</vt:lpstr>
      <vt:lpstr>Exercises: Create a Conflict (in Teams)</vt:lpstr>
      <vt:lpstr>Play with GitHub</vt:lpstr>
      <vt:lpstr>Summary</vt:lpstr>
      <vt:lpstr>Programming Fundamentals – Git and GitHub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111</cp:revision>
  <dcterms:created xsi:type="dcterms:W3CDTF">2014-01-02T17:00:34Z</dcterms:created>
  <dcterms:modified xsi:type="dcterms:W3CDTF">2017-09-27T18:45:08Z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